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9144000"/>
  <p:notesSz cx="6858000" cy="9144000"/>
  <p:embeddedFontLst>
    <p:embeddedFont>
      <p:font typeface="JetBrains Mon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2" roundtripDataSignature="AMtx7mjfeBC6gYO2jDTLBXOebI/VHUYD1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JetBrainsMono-italic.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JetBrainsMon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JetBrainsMono-bold.fntdata"/><Relationship Id="rId6" Type="http://schemas.openxmlformats.org/officeDocument/2006/relationships/slide" Target="slides/slide1.xml"/><Relationship Id="rId18" Type="http://schemas.openxmlformats.org/officeDocument/2006/relationships/font" Target="fonts/JetBrainsMon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2"/>
          <p:cNvSpPr/>
          <p:nvPr>
            <p:ph idx="2" type="pic"/>
          </p:nvPr>
        </p:nvSpPr>
        <p:spPr>
          <a:xfrm>
            <a:off x="1792288" y="612775"/>
            <a:ext cx="5486400" cy="4114800"/>
          </a:xfrm>
          <a:prstGeom prst="rect">
            <a:avLst/>
          </a:prstGeom>
          <a:noFill/>
          <a:ln>
            <a:noFill/>
          </a:ln>
        </p:spPr>
      </p:sp>
      <p:sp>
        <p:nvSpPr>
          <p:cNvPr id="68" name="Google Shape;68;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hyperlink" Target="https://www.kaggle.com/datasets/jholger/hateful-and-controversial-reddit-comments" TargetMode="External"/><Relationship Id="rId5" Type="http://schemas.openxmlformats.org/officeDocument/2006/relationships/hyperlink" Target="https://www.kaggle.com/datasets/tomooinubushi/wikipedia-talk-corpus" TargetMode="External"/><Relationship Id="rId6" Type="http://schemas.openxmlformats.org/officeDocument/2006/relationships/image" Target="../media/image7.png"/><Relationship Id="rId7"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5.jpg"/><Relationship Id="rId5" Type="http://schemas.openxmlformats.org/officeDocument/2006/relationships/image" Target="../media/image4.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hyperlink" Target="https://www.kaggle.com/datasets/jholger/hateful-and-controversial-reddit-comments" TargetMode="External"/><Relationship Id="rId5" Type="http://schemas.openxmlformats.org/officeDocument/2006/relationships/hyperlink" Target="https://www.kaggle.com/datasets/tomooinubushi/wikipedia-talk-corpu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3704" r="3704" t="0"/>
          <a:stretch/>
        </p:blipFill>
        <p:spPr>
          <a:xfrm>
            <a:off x="0" y="0"/>
            <a:ext cx="9525000" cy="6858000"/>
          </a:xfrm>
          <a:prstGeom prst="rect">
            <a:avLst/>
          </a:prstGeom>
          <a:noFill/>
          <a:ln>
            <a:noFill/>
          </a:ln>
        </p:spPr>
      </p:pic>
      <p:sp>
        <p:nvSpPr>
          <p:cNvPr id="89" name="Google Shape;89;p1"/>
          <p:cNvSpPr txBox="1"/>
          <p:nvPr>
            <p:ph type="ctrTitle"/>
          </p:nvPr>
        </p:nvSpPr>
        <p:spPr>
          <a:xfrm>
            <a:off x="76200" y="1"/>
            <a:ext cx="9448800" cy="36004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lang="en-US">
                <a:solidFill>
                  <a:schemeClr val="lt1"/>
                </a:solidFill>
                <a:highlight>
                  <a:srgbClr val="000000"/>
                </a:highlight>
              </a:rPr>
              <a:t>Surveillance using NLP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10"/>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158" name="Google Shape;158;p10"/>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Test Metrics</a:t>
            </a:r>
            <a:endParaRPr/>
          </a:p>
        </p:txBody>
      </p:sp>
      <p:sp>
        <p:nvSpPr>
          <p:cNvPr id="159" name="Google Shape;159;p10"/>
          <p:cNvSpPr txBox="1"/>
          <p:nvPr>
            <p:ph idx="1" type="body"/>
          </p:nvPr>
        </p:nvSpPr>
        <p:spPr>
          <a:xfrm>
            <a:off x="0" y="762000"/>
            <a:ext cx="9144000" cy="608663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1800"/>
              <a:buNone/>
            </a:pPr>
            <a:r>
              <a:rPr lang="en-US" sz="1800">
                <a:solidFill>
                  <a:schemeClr val="lt1"/>
                </a:solidFill>
                <a:highlight>
                  <a:srgbClr val="000000"/>
                </a:highlight>
                <a:latin typeface="JetBrains Mono"/>
                <a:ea typeface="JetBrains Mono"/>
                <a:cs typeface="JetBrains Mono"/>
                <a:sym typeface="JetBrains Mono"/>
              </a:rPr>
              <a:t>Accuracy: 0.9811918467832447</a:t>
            </a:r>
            <a:endParaRPr/>
          </a:p>
          <a:p>
            <a:pPr indent="0" lvl="0" marL="0" rtl="0" algn="l">
              <a:spcBef>
                <a:spcPts val="360"/>
              </a:spcBef>
              <a:spcAft>
                <a:spcPts val="0"/>
              </a:spcAft>
              <a:buClr>
                <a:schemeClr val="lt1"/>
              </a:buClr>
              <a:buSzPts val="1800"/>
              <a:buNone/>
            </a:pPr>
            <a:r>
              <a:rPr lang="en-US" sz="1800">
                <a:solidFill>
                  <a:schemeClr val="lt1"/>
                </a:solidFill>
                <a:highlight>
                  <a:srgbClr val="000000"/>
                </a:highlight>
                <a:latin typeface="JetBrains Mono"/>
                <a:ea typeface="JetBrains Mono"/>
                <a:cs typeface="JetBrains Mono"/>
                <a:sym typeface="JetBrains Mono"/>
              </a:rPr>
              <a:t>Precision: 0.9912108757508694</a:t>
            </a:r>
            <a:endParaRPr/>
          </a:p>
          <a:p>
            <a:pPr indent="0" lvl="0" marL="0" rtl="0" algn="l">
              <a:spcBef>
                <a:spcPts val="360"/>
              </a:spcBef>
              <a:spcAft>
                <a:spcPts val="0"/>
              </a:spcAft>
              <a:buClr>
                <a:schemeClr val="lt1"/>
              </a:buClr>
              <a:buSzPts val="1800"/>
              <a:buNone/>
            </a:pPr>
            <a:r>
              <a:rPr lang="en-US" sz="1800">
                <a:solidFill>
                  <a:schemeClr val="lt1"/>
                </a:solidFill>
                <a:highlight>
                  <a:srgbClr val="000000"/>
                </a:highlight>
                <a:latin typeface="JetBrains Mono"/>
                <a:ea typeface="JetBrains Mono"/>
                <a:cs typeface="JetBrains Mono"/>
                <a:sym typeface="JetBrains Mono"/>
              </a:rPr>
              <a:t>Recall: 	 0.970025494418455</a:t>
            </a:r>
            <a:endParaRPr/>
          </a:p>
        </p:txBody>
      </p:sp>
      <p:pic>
        <p:nvPicPr>
          <p:cNvPr id="160" name="Google Shape;160;p10"/>
          <p:cNvPicPr preferRelativeResize="0"/>
          <p:nvPr/>
        </p:nvPicPr>
        <p:blipFill rotWithShape="1">
          <a:blip r:embed="rId4">
            <a:alphaModFix/>
          </a:blip>
          <a:srcRect b="0" l="0" r="0" t="0"/>
          <a:stretch/>
        </p:blipFill>
        <p:spPr>
          <a:xfrm>
            <a:off x="1066800" y="1941354"/>
            <a:ext cx="7010400" cy="49072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11"/>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166" name="Google Shape;166;p11"/>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Conclusion</a:t>
            </a:r>
            <a:endParaRPr/>
          </a:p>
        </p:txBody>
      </p:sp>
      <p:sp>
        <p:nvSpPr>
          <p:cNvPr id="167" name="Google Shape;167;p11"/>
          <p:cNvSpPr txBox="1"/>
          <p:nvPr>
            <p:ph idx="1" type="body"/>
          </p:nvPr>
        </p:nvSpPr>
        <p:spPr>
          <a:xfrm>
            <a:off x="0" y="762000"/>
            <a:ext cx="9144000" cy="608663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lt1"/>
              </a:buClr>
              <a:buSzPts val="3200"/>
              <a:buChar char="•"/>
            </a:pPr>
            <a:r>
              <a:rPr lang="en-US">
                <a:solidFill>
                  <a:schemeClr val="lt1"/>
                </a:solidFill>
                <a:highlight>
                  <a:srgbClr val="000000"/>
                </a:highlight>
              </a:rPr>
              <a:t>Train on all the hate datasets available online.</a:t>
            </a:r>
            <a:endParaRPr/>
          </a:p>
          <a:p>
            <a:pPr indent="-342900" lvl="0" marL="342900" rtl="0" algn="l">
              <a:spcBef>
                <a:spcPts val="640"/>
              </a:spcBef>
              <a:spcAft>
                <a:spcPts val="0"/>
              </a:spcAft>
              <a:buClr>
                <a:schemeClr val="lt1"/>
              </a:buClr>
              <a:buSzPts val="3200"/>
              <a:buChar char="•"/>
            </a:pPr>
            <a:r>
              <a:rPr lang="en-US">
                <a:solidFill>
                  <a:schemeClr val="lt1"/>
                </a:solidFill>
                <a:highlight>
                  <a:srgbClr val="000000"/>
                </a:highlight>
              </a:rPr>
              <a:t>Combine with Deep Learning (DL) to extract visual features and speech recognition to utilize all the input data from CCTV. </a:t>
            </a:r>
            <a:endParaRPr/>
          </a:p>
          <a:p>
            <a:pPr indent="-342900" lvl="0" marL="342900" rtl="0" algn="l">
              <a:spcBef>
                <a:spcPts val="640"/>
              </a:spcBef>
              <a:spcAft>
                <a:spcPts val="0"/>
              </a:spcAft>
              <a:buClr>
                <a:schemeClr val="lt1"/>
              </a:buClr>
              <a:buSzPts val="3200"/>
              <a:buChar char="•"/>
            </a:pPr>
            <a:r>
              <a:rPr lang="en-US">
                <a:solidFill>
                  <a:schemeClr val="lt1"/>
                </a:solidFill>
                <a:highlight>
                  <a:srgbClr val="000000"/>
                </a:highlight>
              </a:rPr>
              <a:t>By training on violence datasets, I can detect violence precisely.</a:t>
            </a:r>
            <a:endParaRPr/>
          </a:p>
          <a:p>
            <a:pPr indent="-342900" lvl="0" marL="342900" rtl="0" algn="l">
              <a:spcBef>
                <a:spcPts val="640"/>
              </a:spcBef>
              <a:spcAft>
                <a:spcPts val="0"/>
              </a:spcAft>
              <a:buClr>
                <a:schemeClr val="lt1"/>
              </a:buClr>
              <a:buSzPts val="3200"/>
              <a:buChar char="•"/>
            </a:pPr>
            <a:r>
              <a:rPr lang="en-US">
                <a:solidFill>
                  <a:schemeClr val="lt1"/>
                </a:solidFill>
                <a:highlight>
                  <a:srgbClr val="000000"/>
                </a:highlight>
              </a:rPr>
              <a:t>Implement these models on hardware such as drone-attached cameras and Wi-Fi to practically surveil real life.</a:t>
            </a:r>
            <a:endParaRPr/>
          </a:p>
          <a:p>
            <a:pPr indent="-342900" lvl="0" marL="342900" rtl="0" algn="l">
              <a:spcBef>
                <a:spcPts val="640"/>
              </a:spcBef>
              <a:spcAft>
                <a:spcPts val="0"/>
              </a:spcAft>
              <a:buClr>
                <a:schemeClr val="lt1"/>
              </a:buClr>
              <a:buSzPts val="3200"/>
              <a:buChar char="•"/>
            </a:pPr>
            <a:r>
              <a:rPr lang="en-US">
                <a:solidFill>
                  <a:schemeClr val="lt1"/>
                </a:solidFill>
                <a:highlight>
                  <a:srgbClr val="000000"/>
                </a:highlight>
              </a:rPr>
              <a:t>I will try to work on the research paper if all works well.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12"/>
          <p:cNvPicPr preferRelativeResize="0"/>
          <p:nvPr/>
        </p:nvPicPr>
        <p:blipFill rotWithShape="1">
          <a:blip r:embed="rId3">
            <a:alphaModFix/>
          </a:blip>
          <a:srcRect b="0" l="16667" r="16666" t="0"/>
          <a:stretch/>
        </p:blipFill>
        <p:spPr>
          <a:xfrm>
            <a:off x="0" y="0"/>
            <a:ext cx="9144000" cy="6858000"/>
          </a:xfrm>
          <a:prstGeom prst="rect">
            <a:avLst/>
          </a:prstGeom>
          <a:noFill/>
          <a:ln>
            <a:noFill/>
          </a:ln>
        </p:spPr>
      </p:pic>
      <p:sp>
        <p:nvSpPr>
          <p:cNvPr id="173" name="Google Shape;173;p12"/>
          <p:cNvSpPr txBox="1"/>
          <p:nvPr/>
        </p:nvSpPr>
        <p:spPr>
          <a:xfrm>
            <a:off x="1" y="2967335"/>
            <a:ext cx="91440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B0F0"/>
              </a:buClr>
              <a:buSzPts val="5400"/>
              <a:buFont typeface="JetBrains Mono"/>
              <a:buNone/>
            </a:pPr>
            <a:r>
              <a:rPr b="0" i="0" lang="en-US" sz="5400" u="none" cap="none" strike="noStrike">
                <a:solidFill>
                  <a:srgbClr val="00B0F0"/>
                </a:solidFill>
                <a:highlight>
                  <a:srgbClr val="000000"/>
                </a:highlight>
                <a:latin typeface="JetBrains Mono"/>
                <a:ea typeface="JetBrains Mono"/>
                <a:cs typeface="JetBrains Mono"/>
                <a:sym typeface="JetBrains Mono"/>
              </a:rPr>
              <a:t>Thank You</a:t>
            </a:r>
            <a:endParaRPr b="0" i="0" sz="5400" u="none" cap="none" strike="noStrike">
              <a:solidFill>
                <a:srgbClr val="00B0F0"/>
              </a:solidFill>
              <a:highlight>
                <a:srgbClr val="000000"/>
              </a:highlight>
              <a:latin typeface="JetBrains Mono"/>
              <a:ea typeface="JetBrains Mono"/>
              <a:cs typeface="JetBrains Mono"/>
              <a:sym typeface="JetBrains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2"/>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95" name="Google Shape;95;p2"/>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About</a:t>
            </a:r>
            <a:endParaRPr/>
          </a:p>
        </p:txBody>
      </p:sp>
      <p:sp>
        <p:nvSpPr>
          <p:cNvPr id="96" name="Google Shape;96;p2"/>
          <p:cNvSpPr txBox="1"/>
          <p:nvPr>
            <p:ph idx="1" type="body"/>
          </p:nvPr>
        </p:nvSpPr>
        <p:spPr>
          <a:xfrm>
            <a:off x="0" y="762000"/>
            <a:ext cx="9144000" cy="6086634"/>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spcBef>
                <a:spcPts val="0"/>
              </a:spcBef>
              <a:spcAft>
                <a:spcPts val="0"/>
              </a:spcAft>
              <a:buClr>
                <a:schemeClr val="lt1"/>
              </a:buClr>
              <a:buSzPct val="100000"/>
              <a:buNone/>
            </a:pPr>
            <a:r>
              <a:rPr lang="en-US">
                <a:solidFill>
                  <a:schemeClr val="lt1"/>
                </a:solidFill>
                <a:highlight>
                  <a:srgbClr val="000000"/>
                </a:highlight>
              </a:rPr>
              <a:t>The surveillance system is the mechanism for implementing security by watching over and eavesdropping masses. Modern designs comprise closed-circuit televisions (CCTV) feeding footage to security guards at the endpoint. This technique is very costly and erroneous. We have devised our project to mitigate the processes involved by eliminating the use of human labor. This way, we can avoid many human errors, such as false alerts, and most importantly, minimize costs. We can achieve this milestone by using Natural Language Processing (NLP). With the help of computers, this system can eavesdrop on masses on its own, without the need for any human being. We will use </a:t>
            </a:r>
            <a:r>
              <a:rPr lang="en-US">
                <a:solidFill>
                  <a:srgbClr val="92D050"/>
                </a:solidFill>
                <a:highlight>
                  <a:srgbClr val="000000"/>
                </a:highlight>
              </a:rPr>
              <a:t>Bert Base</a:t>
            </a:r>
            <a:r>
              <a:rPr lang="en-US">
                <a:solidFill>
                  <a:schemeClr val="lt1"/>
                </a:solidFill>
                <a:highlight>
                  <a:srgbClr val="000000"/>
                </a:highlight>
              </a:rPr>
              <a:t> for the sentiment analysis, especially the </a:t>
            </a:r>
            <a:r>
              <a:rPr lang="en-US">
                <a:solidFill>
                  <a:srgbClr val="C00000"/>
                </a:solidFill>
                <a:highlight>
                  <a:srgbClr val="000000"/>
                </a:highlight>
              </a:rPr>
              <a:t>hate speech detection</a:t>
            </a:r>
            <a:r>
              <a:rPr lang="en-US">
                <a:solidFill>
                  <a:schemeClr val="lt1"/>
                </a:solidFill>
                <a:highlight>
                  <a:srgbClr val="000000"/>
                </a:highlight>
              </a:rPr>
              <a:t> task with the audio feed. Thus, the system will be able to detect any anomalies threatening the safety and security of the public without involving any human being, avoiding privacy compromise.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3"/>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102" name="Google Shape;102;p3"/>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Dataset Statistics</a:t>
            </a:r>
            <a:endParaRPr/>
          </a:p>
        </p:txBody>
      </p:sp>
      <p:sp>
        <p:nvSpPr>
          <p:cNvPr id="103" name="Google Shape;103;p3"/>
          <p:cNvSpPr txBox="1"/>
          <p:nvPr>
            <p:ph idx="1" type="body"/>
          </p:nvPr>
        </p:nvSpPr>
        <p:spPr>
          <a:xfrm>
            <a:off x="0" y="762000"/>
            <a:ext cx="9144000" cy="608663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2400"/>
              <a:buNone/>
            </a:pPr>
            <a:r>
              <a:rPr lang="en-US" sz="2400">
                <a:solidFill>
                  <a:schemeClr val="lt1"/>
                </a:solidFill>
                <a:highlight>
                  <a:srgbClr val="000000"/>
                </a:highlight>
              </a:rPr>
              <a:t>Number of Classes: 2</a:t>
            </a:r>
            <a:endParaRPr/>
          </a:p>
          <a:p>
            <a:pPr indent="0" lvl="0" marL="0" rtl="0" algn="l">
              <a:spcBef>
                <a:spcPts val="480"/>
              </a:spcBef>
              <a:spcAft>
                <a:spcPts val="0"/>
              </a:spcAft>
              <a:buClr>
                <a:schemeClr val="lt1"/>
              </a:buClr>
              <a:buSzPts val="2400"/>
              <a:buNone/>
            </a:pPr>
            <a:r>
              <a:rPr lang="en-US" sz="2400">
                <a:solidFill>
                  <a:schemeClr val="lt1"/>
                </a:solidFill>
                <a:highlight>
                  <a:srgbClr val="000000"/>
                </a:highlight>
              </a:rPr>
              <a:t>Positive sample: Hateful and controversial Reddit comments [</a:t>
            </a:r>
            <a:r>
              <a:rPr lang="en-US" sz="2400" u="sng">
                <a:solidFill>
                  <a:schemeClr val="lt1"/>
                </a:solidFill>
                <a:highlight>
                  <a:srgbClr val="000000"/>
                </a:highlight>
                <a:hlinkClick r:id="rId4">
                  <a:extLst>
                    <a:ext uri="{A12FA001-AC4F-418D-AE19-62706E023703}">
                      <ahyp:hlinkClr val="tx"/>
                    </a:ext>
                  </a:extLst>
                </a:hlinkClick>
              </a:rPr>
              <a:t>Kaggle Link</a:t>
            </a:r>
            <a:r>
              <a:rPr lang="en-US" sz="2400">
                <a:solidFill>
                  <a:schemeClr val="lt1"/>
                </a:solidFill>
                <a:highlight>
                  <a:srgbClr val="000000"/>
                </a:highlight>
              </a:rPr>
              <a:t>]</a:t>
            </a:r>
            <a:endParaRPr/>
          </a:p>
          <a:p>
            <a:pPr indent="0" lvl="0" marL="0" rtl="0" algn="l">
              <a:spcBef>
                <a:spcPts val="480"/>
              </a:spcBef>
              <a:spcAft>
                <a:spcPts val="0"/>
              </a:spcAft>
              <a:buClr>
                <a:schemeClr val="lt1"/>
              </a:buClr>
              <a:buSzPts val="2400"/>
              <a:buNone/>
            </a:pPr>
            <a:r>
              <a:rPr lang="en-US" sz="2400">
                <a:solidFill>
                  <a:schemeClr val="lt1"/>
                </a:solidFill>
                <a:highlight>
                  <a:srgbClr val="000000"/>
                </a:highlight>
              </a:rPr>
              <a:t>MensRights_comment_1577836800_1609459200/data.csv [222 MB] Column: “body”</a:t>
            </a:r>
            <a:endParaRPr/>
          </a:p>
          <a:p>
            <a:pPr indent="0" lvl="0" marL="0" rtl="0" algn="l">
              <a:spcBef>
                <a:spcPts val="480"/>
              </a:spcBef>
              <a:spcAft>
                <a:spcPts val="0"/>
              </a:spcAft>
              <a:buClr>
                <a:schemeClr val="lt1"/>
              </a:buClr>
              <a:buSzPts val="2400"/>
              <a:buNone/>
            </a:pPr>
            <a:r>
              <a:rPr lang="en-US" sz="2400">
                <a:solidFill>
                  <a:schemeClr val="lt1"/>
                </a:solidFill>
                <a:highlight>
                  <a:srgbClr val="000000"/>
                </a:highlight>
              </a:rPr>
              <a:t>Negative sample: Wikipedia Talk Corpus [</a:t>
            </a:r>
            <a:r>
              <a:rPr lang="en-US" sz="2400" u="sng">
                <a:solidFill>
                  <a:schemeClr val="lt1"/>
                </a:solidFill>
                <a:highlight>
                  <a:srgbClr val="000000"/>
                </a:highlight>
                <a:hlinkClick r:id="rId5">
                  <a:extLst>
                    <a:ext uri="{A12FA001-AC4F-418D-AE19-62706E023703}">
                      <ahyp:hlinkClr val="tx"/>
                    </a:ext>
                  </a:extLst>
                </a:hlinkClick>
              </a:rPr>
              <a:t>Kaggle Link</a:t>
            </a:r>
            <a:r>
              <a:rPr lang="en-US" sz="2400">
                <a:solidFill>
                  <a:schemeClr val="lt1"/>
                </a:solidFill>
                <a:highlight>
                  <a:srgbClr val="000000"/>
                </a:highlight>
              </a:rPr>
              <a:t>]</a:t>
            </a:r>
            <a:endParaRPr/>
          </a:p>
          <a:p>
            <a:pPr indent="0" lvl="0" marL="0" rtl="0" algn="l">
              <a:spcBef>
                <a:spcPts val="480"/>
              </a:spcBef>
              <a:spcAft>
                <a:spcPts val="0"/>
              </a:spcAft>
              <a:buClr>
                <a:schemeClr val="lt1"/>
              </a:buClr>
              <a:buSzPts val="2400"/>
              <a:buNone/>
            </a:pPr>
            <a:r>
              <a:rPr lang="en-US" sz="2400">
                <a:solidFill>
                  <a:schemeClr val="lt1"/>
                </a:solidFill>
                <a:highlight>
                  <a:srgbClr val="000000"/>
                </a:highlight>
              </a:rPr>
              <a:t>comments_article_2010/comments_article_2010/chunk_0.tsv [193 MB] Column: “comment”</a:t>
            </a:r>
            <a:endParaRPr/>
          </a:p>
        </p:txBody>
      </p:sp>
      <p:pic>
        <p:nvPicPr>
          <p:cNvPr id="104" name="Google Shape;104;p3"/>
          <p:cNvPicPr preferRelativeResize="0"/>
          <p:nvPr/>
        </p:nvPicPr>
        <p:blipFill rotWithShape="1">
          <a:blip r:embed="rId6">
            <a:alphaModFix/>
          </a:blip>
          <a:srcRect b="0" l="0" r="0" t="0"/>
          <a:stretch/>
        </p:blipFill>
        <p:spPr>
          <a:xfrm>
            <a:off x="-1" y="4267200"/>
            <a:ext cx="4605866" cy="2590800"/>
          </a:xfrm>
          <a:prstGeom prst="rect">
            <a:avLst/>
          </a:prstGeom>
          <a:noFill/>
          <a:ln>
            <a:noFill/>
          </a:ln>
        </p:spPr>
      </p:pic>
      <p:pic>
        <p:nvPicPr>
          <p:cNvPr id="105" name="Google Shape;105;p3"/>
          <p:cNvPicPr preferRelativeResize="0"/>
          <p:nvPr/>
        </p:nvPicPr>
        <p:blipFill rotWithShape="1">
          <a:blip r:embed="rId7">
            <a:alphaModFix/>
          </a:blip>
          <a:srcRect b="0" l="0" r="0" t="0"/>
          <a:stretch/>
        </p:blipFill>
        <p:spPr>
          <a:xfrm>
            <a:off x="4538134" y="4267200"/>
            <a:ext cx="4605866" cy="2590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4"/>
          <p:cNvPicPr preferRelativeResize="0"/>
          <p:nvPr/>
        </p:nvPicPr>
        <p:blipFill rotWithShape="1">
          <a:blip r:embed="rId3">
            <a:alphaModFix/>
          </a:blip>
          <a:srcRect b="0" l="0" r="33333" t="0"/>
          <a:stretch/>
        </p:blipFill>
        <p:spPr>
          <a:xfrm>
            <a:off x="4724400" y="0"/>
            <a:ext cx="4419600" cy="6858000"/>
          </a:xfrm>
          <a:prstGeom prst="rect">
            <a:avLst/>
          </a:prstGeom>
          <a:noFill/>
          <a:ln>
            <a:noFill/>
          </a:ln>
        </p:spPr>
      </p:pic>
      <p:pic>
        <p:nvPicPr>
          <p:cNvPr id="111" name="Google Shape;111;p4"/>
          <p:cNvPicPr preferRelativeResize="0"/>
          <p:nvPr/>
        </p:nvPicPr>
        <p:blipFill rotWithShape="1">
          <a:blip r:embed="rId4">
            <a:alphaModFix/>
          </a:blip>
          <a:srcRect b="0" l="0" r="11919" t="0"/>
          <a:stretch/>
        </p:blipFill>
        <p:spPr>
          <a:xfrm>
            <a:off x="-42913" y="-20416"/>
            <a:ext cx="4767313" cy="6878416"/>
          </a:xfrm>
          <a:prstGeom prst="rect">
            <a:avLst/>
          </a:prstGeom>
          <a:noFill/>
          <a:ln>
            <a:noFill/>
          </a:ln>
        </p:spPr>
      </p:pic>
      <p:sp>
        <p:nvSpPr>
          <p:cNvPr id="112" name="Google Shape;112;p4"/>
          <p:cNvSpPr txBox="1"/>
          <p:nvPr>
            <p:ph type="title"/>
          </p:nvPr>
        </p:nvSpPr>
        <p:spPr>
          <a:xfrm>
            <a:off x="0" y="0"/>
            <a:ext cx="91440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Initial Discussion</a:t>
            </a:r>
            <a:endParaRPr/>
          </a:p>
        </p:txBody>
      </p:sp>
      <p:sp>
        <p:nvSpPr>
          <p:cNvPr id="113" name="Google Shape;113;p4"/>
          <p:cNvSpPr txBox="1"/>
          <p:nvPr>
            <p:ph idx="1" type="body"/>
          </p:nvPr>
        </p:nvSpPr>
        <p:spPr>
          <a:xfrm>
            <a:off x="0" y="914400"/>
            <a:ext cx="4737899" cy="5943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3200"/>
              <a:buNone/>
            </a:pPr>
            <a:r>
              <a:rPr b="1" i="0" lang="en-US">
                <a:solidFill>
                  <a:schemeClr val="lt1"/>
                </a:solidFill>
                <a:highlight>
                  <a:srgbClr val="000000"/>
                </a:highlight>
                <a:latin typeface="Arial"/>
                <a:ea typeface="Arial"/>
                <a:cs typeface="Arial"/>
                <a:sym typeface="Arial"/>
              </a:rPr>
              <a:t>Motivation</a:t>
            </a:r>
            <a:endParaRPr/>
          </a:p>
          <a:p>
            <a:pPr indent="0" lvl="0" marL="0" rtl="0" algn="l">
              <a:spcBef>
                <a:spcPts val="640"/>
              </a:spcBef>
              <a:spcAft>
                <a:spcPts val="0"/>
              </a:spcAft>
              <a:buClr>
                <a:schemeClr val="lt1"/>
              </a:buClr>
              <a:buSzPts val="3200"/>
              <a:buNone/>
            </a:pPr>
            <a:r>
              <a:rPr b="0" i="1" lang="en-US">
                <a:solidFill>
                  <a:schemeClr val="lt1"/>
                </a:solidFill>
                <a:highlight>
                  <a:srgbClr val="000000"/>
                </a:highlight>
                <a:latin typeface="Arial"/>
                <a:ea typeface="Arial"/>
                <a:cs typeface="Arial"/>
                <a:sym typeface="Arial"/>
              </a:rPr>
              <a:t>The system will be able to eavesdrop and classify</a:t>
            </a:r>
            <a:endParaRPr/>
          </a:p>
          <a:p>
            <a:pPr indent="-342900" lvl="0" marL="342900" rtl="0" algn="l">
              <a:spcBef>
                <a:spcPts val="640"/>
              </a:spcBef>
              <a:spcAft>
                <a:spcPts val="0"/>
              </a:spcAft>
              <a:buClr>
                <a:srgbClr val="C00000"/>
              </a:buClr>
              <a:buSzPts val="3200"/>
              <a:buChar char="•"/>
            </a:pPr>
            <a:r>
              <a:rPr b="0" i="0" lang="en-US">
                <a:solidFill>
                  <a:schemeClr val="lt1"/>
                </a:solidFill>
                <a:highlight>
                  <a:srgbClr val="000000"/>
                </a:highlight>
                <a:latin typeface="Arial"/>
                <a:ea typeface="Arial"/>
                <a:cs typeface="Arial"/>
                <a:sym typeface="Arial"/>
              </a:rPr>
              <a:t>Emotions</a:t>
            </a:r>
            <a:endParaRPr/>
          </a:p>
        </p:txBody>
      </p:sp>
      <p:sp>
        <p:nvSpPr>
          <p:cNvPr id="114" name="Google Shape;114;p4"/>
          <p:cNvSpPr txBox="1"/>
          <p:nvPr/>
        </p:nvSpPr>
        <p:spPr>
          <a:xfrm>
            <a:off x="4724400" y="914400"/>
            <a:ext cx="4419600" cy="59436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Clr>
                <a:schemeClr val="lt1"/>
              </a:buClr>
              <a:buSzPts val="3200"/>
              <a:buFont typeface="Arial"/>
              <a:buNone/>
            </a:pPr>
            <a:r>
              <a:rPr b="1" i="0" lang="en-US" sz="3200" u="none" cap="none" strike="noStrike">
                <a:solidFill>
                  <a:schemeClr val="lt1"/>
                </a:solidFill>
                <a:highlight>
                  <a:srgbClr val="000000"/>
                </a:highlight>
                <a:latin typeface="Calibri"/>
                <a:ea typeface="Calibri"/>
                <a:cs typeface="Calibri"/>
                <a:sym typeface="Calibri"/>
              </a:rPr>
              <a:t>Algorithm</a:t>
            </a:r>
            <a:endParaRPr b="0" i="0" sz="3200" u="none" cap="none" strike="noStrike">
              <a:solidFill>
                <a:schemeClr val="lt1"/>
              </a:solidFill>
              <a:highlight>
                <a:srgbClr val="000000"/>
              </a:highlight>
              <a:latin typeface="Calibri"/>
              <a:ea typeface="Calibri"/>
              <a:cs typeface="Calibri"/>
              <a:sym typeface="Calibri"/>
            </a:endParaRPr>
          </a:p>
          <a:p>
            <a:pPr indent="-342900" lvl="0" marL="342900" marR="0" rtl="0" algn="l">
              <a:spcBef>
                <a:spcPts val="640"/>
              </a:spcBef>
              <a:spcAft>
                <a:spcPts val="0"/>
              </a:spcAft>
              <a:buClr>
                <a:schemeClr val="lt1"/>
              </a:buClr>
              <a:buSzPts val="3200"/>
              <a:buFont typeface="Arial"/>
              <a:buChar char="•"/>
            </a:pPr>
            <a:r>
              <a:rPr b="0" i="0" lang="en-US" sz="3200" u="none" cap="none" strike="noStrike">
                <a:solidFill>
                  <a:schemeClr val="lt1"/>
                </a:solidFill>
                <a:highlight>
                  <a:srgbClr val="000000"/>
                </a:highlight>
                <a:latin typeface="Calibri"/>
                <a:ea typeface="Calibri"/>
                <a:cs typeface="Calibri"/>
                <a:sym typeface="Calibri"/>
              </a:rPr>
              <a:t>Transformer</a:t>
            </a:r>
            <a:endParaRPr/>
          </a:p>
        </p:txBody>
      </p:sp>
      <p:pic>
        <p:nvPicPr>
          <p:cNvPr id="115" name="Google Shape;115;p4"/>
          <p:cNvPicPr preferRelativeResize="0"/>
          <p:nvPr/>
        </p:nvPicPr>
        <p:blipFill rotWithShape="1">
          <a:blip r:embed="rId5">
            <a:alphaModFix/>
          </a:blip>
          <a:srcRect b="0" l="0" r="0" t="0"/>
          <a:stretch/>
        </p:blipFill>
        <p:spPr>
          <a:xfrm>
            <a:off x="4724400" y="2333758"/>
            <a:ext cx="4419600" cy="4524242"/>
          </a:xfrm>
          <a:prstGeom prst="rect">
            <a:avLst/>
          </a:prstGeom>
          <a:noFill/>
          <a:ln>
            <a:noFill/>
          </a:ln>
        </p:spPr>
      </p:pic>
      <p:pic>
        <p:nvPicPr>
          <p:cNvPr id="116" name="Google Shape;116;p4"/>
          <p:cNvPicPr preferRelativeResize="0"/>
          <p:nvPr/>
        </p:nvPicPr>
        <p:blipFill rotWithShape="1">
          <a:blip r:embed="rId6">
            <a:alphaModFix/>
          </a:blip>
          <a:srcRect b="0" l="0" r="0" t="0"/>
          <a:stretch/>
        </p:blipFill>
        <p:spPr>
          <a:xfrm>
            <a:off x="-22860" y="4648200"/>
            <a:ext cx="4701002" cy="228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b="0" l="0" r="33333" t="0"/>
          <a:stretch/>
        </p:blipFill>
        <p:spPr>
          <a:xfrm>
            <a:off x="0" y="0"/>
            <a:ext cx="9144000" cy="6858000"/>
          </a:xfrm>
          <a:prstGeom prst="rect">
            <a:avLst/>
          </a:prstGeom>
          <a:noFill/>
          <a:ln>
            <a:noFill/>
          </a:ln>
        </p:spPr>
      </p:pic>
      <p:sp>
        <p:nvSpPr>
          <p:cNvPr id="123" name="Google Shape;123;p5"/>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Related Works</a:t>
            </a:r>
            <a:endParaRPr/>
          </a:p>
        </p:txBody>
      </p:sp>
      <p:sp>
        <p:nvSpPr>
          <p:cNvPr id="124" name="Google Shape;124;p5"/>
          <p:cNvSpPr txBox="1"/>
          <p:nvPr>
            <p:ph idx="1" type="body"/>
          </p:nvPr>
        </p:nvSpPr>
        <p:spPr>
          <a:xfrm>
            <a:off x="0" y="762000"/>
            <a:ext cx="9144000" cy="6096000"/>
          </a:xfrm>
          <a:prstGeom prst="rect">
            <a:avLst/>
          </a:prstGeom>
          <a:noFill/>
          <a:ln>
            <a:noFill/>
          </a:ln>
        </p:spPr>
        <p:txBody>
          <a:bodyPr anchorCtr="0" anchor="t" bIns="45700" lIns="91425" spcFirstLastPara="1" rIns="91425" wrap="square" tIns="45700">
            <a:normAutofit fontScale="92500" lnSpcReduction="10000"/>
          </a:bodyPr>
          <a:lstStyle/>
          <a:p>
            <a:pPr indent="-514350" lvl="0" marL="514350" rtl="0" algn="l">
              <a:spcBef>
                <a:spcPts val="0"/>
              </a:spcBef>
              <a:spcAft>
                <a:spcPts val="0"/>
              </a:spcAft>
              <a:buClr>
                <a:schemeClr val="lt1"/>
              </a:buClr>
              <a:buSzPct val="100000"/>
              <a:buFont typeface="Calibri"/>
              <a:buAutoNum type="arabicPeriod"/>
            </a:pPr>
            <a:r>
              <a:rPr lang="en-US">
                <a:solidFill>
                  <a:schemeClr val="lt1"/>
                </a:solidFill>
                <a:highlight>
                  <a:srgbClr val="000000"/>
                </a:highlight>
              </a:rPr>
              <a:t>S. M. Qaisar, "Sentiment Analysis of IMDb Movie Reviews Using Long Short-Term Memory," 2020 2nd International Conference on Computer and Information Sciences (ICCIS), Sakaka, Saudi Arabia, 2020, pp. 1-4. [accuracy: 89.9%]</a:t>
            </a:r>
            <a:endParaRPr/>
          </a:p>
          <a:p>
            <a:pPr indent="-514350" lvl="0" marL="514350" rtl="0" algn="l">
              <a:spcBef>
                <a:spcPts val="592"/>
              </a:spcBef>
              <a:spcAft>
                <a:spcPts val="0"/>
              </a:spcAft>
              <a:buClr>
                <a:schemeClr val="lt1"/>
              </a:buClr>
              <a:buSzPct val="100000"/>
              <a:buFont typeface="Calibri"/>
              <a:buAutoNum type="arabicPeriod"/>
            </a:pPr>
            <a:r>
              <a:rPr lang="en-US">
                <a:solidFill>
                  <a:schemeClr val="lt1"/>
                </a:solidFill>
                <a:highlight>
                  <a:srgbClr val="000000"/>
                </a:highlight>
              </a:rPr>
              <a:t>S. A. El Rahman, F. A. AlOtaibi and W. A. AlShehri, "Sentiment Analysis of Twitter Data," 2019 International Conference on Computer and Information Sciences (ICCIS), Sakaka, Saudi Arabia, 2019, pp. 1-4. [locked]</a:t>
            </a:r>
            <a:endParaRPr/>
          </a:p>
          <a:p>
            <a:pPr indent="-514350" lvl="0" marL="514350" rtl="0" algn="l">
              <a:spcBef>
                <a:spcPts val="592"/>
              </a:spcBef>
              <a:spcAft>
                <a:spcPts val="0"/>
              </a:spcAft>
              <a:buClr>
                <a:schemeClr val="lt1"/>
              </a:buClr>
              <a:buSzPct val="100000"/>
              <a:buFont typeface="Calibri"/>
              <a:buAutoNum type="arabicPeriod"/>
            </a:pPr>
            <a:r>
              <a:rPr lang="en-US">
                <a:solidFill>
                  <a:schemeClr val="lt1"/>
                </a:solidFill>
                <a:highlight>
                  <a:srgbClr val="000000"/>
                </a:highlight>
              </a:rPr>
              <a:t>C. Kariya and P. Khodke, "Twitter Sentiment Analysis," 2020 International Conference for Emerging Technology (INCET), Belgaum, India, 2020, pp. 1-3. [locked]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6"/>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130" name="Google Shape;130;p6"/>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Training Curve</a:t>
            </a:r>
            <a:endParaRPr/>
          </a:p>
        </p:txBody>
      </p:sp>
      <p:pic>
        <p:nvPicPr>
          <p:cNvPr id="131" name="Google Shape;131;p6"/>
          <p:cNvPicPr preferRelativeResize="0"/>
          <p:nvPr/>
        </p:nvPicPr>
        <p:blipFill rotWithShape="1">
          <a:blip r:embed="rId4">
            <a:alphaModFix/>
          </a:blip>
          <a:srcRect b="0" l="0" r="0" t="0"/>
          <a:stretch/>
        </p:blipFill>
        <p:spPr>
          <a:xfrm>
            <a:off x="1481217" y="685800"/>
            <a:ext cx="6181566" cy="618156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7"/>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137" name="Google Shape;137;p7"/>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Stats</a:t>
            </a:r>
            <a:endParaRPr/>
          </a:p>
        </p:txBody>
      </p:sp>
      <p:sp>
        <p:nvSpPr>
          <p:cNvPr id="138" name="Google Shape;138;p7"/>
          <p:cNvSpPr txBox="1"/>
          <p:nvPr>
            <p:ph idx="1" type="body"/>
          </p:nvPr>
        </p:nvSpPr>
        <p:spPr>
          <a:xfrm>
            <a:off x="0" y="762000"/>
            <a:ext cx="9144000" cy="6086634"/>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spcBef>
                <a:spcPts val="0"/>
              </a:spcBef>
              <a:spcAft>
                <a:spcPts val="0"/>
              </a:spcAft>
              <a:buClr>
                <a:schemeClr val="lt1"/>
              </a:buClr>
              <a:buSzPct val="100000"/>
              <a:buNone/>
            </a:pPr>
            <a:r>
              <a:rPr lang="en-US">
                <a:solidFill>
                  <a:schemeClr val="lt1"/>
                </a:solidFill>
                <a:highlight>
                  <a:srgbClr val="000000"/>
                </a:highlight>
              </a:rPr>
              <a:t>Total training time: 4 days, 17 hours, 41 minutes, 16.61 seconds</a:t>
            </a:r>
            <a:endParaRPr/>
          </a:p>
          <a:p>
            <a:pPr indent="0" lvl="0" marL="0" rtl="0" algn="l">
              <a:spcBef>
                <a:spcPts val="496"/>
              </a:spcBef>
              <a:spcAft>
                <a:spcPts val="0"/>
              </a:spcAft>
              <a:buClr>
                <a:schemeClr val="lt1"/>
              </a:buClr>
              <a:buSzPct val="100000"/>
              <a:buNone/>
            </a:pPr>
            <a:r>
              <a:rPr lang="en-US">
                <a:solidFill>
                  <a:schemeClr val="lt1"/>
                </a:solidFill>
                <a:highlight>
                  <a:srgbClr val="000000"/>
                </a:highlight>
              </a:rPr>
              <a:t>Average time per epoch: 1 days, 13 hours, 53 minutes, 45.54 seconds</a:t>
            </a:r>
            <a:endParaRPr/>
          </a:p>
          <a:p>
            <a:pPr indent="0" lvl="0" marL="0" rtl="0" algn="l">
              <a:spcBef>
                <a:spcPts val="496"/>
              </a:spcBef>
              <a:spcAft>
                <a:spcPts val="0"/>
              </a:spcAft>
              <a:buClr>
                <a:schemeClr val="lt1"/>
              </a:buClr>
              <a:buSzPct val="100000"/>
              <a:buNone/>
            </a:pPr>
            <a:r>
              <a:rPr lang="en-US">
                <a:solidFill>
                  <a:schemeClr val="lt1"/>
                </a:solidFill>
                <a:highlight>
                  <a:srgbClr val="000000"/>
                </a:highlight>
              </a:rPr>
              <a:t>Log:</a:t>
            </a:r>
            <a:endParaRPr/>
          </a:p>
          <a:p>
            <a:pPr indent="0" lvl="0" marL="0" rtl="0" algn="l">
              <a:spcBef>
                <a:spcPts val="496"/>
              </a:spcBef>
              <a:spcAft>
                <a:spcPts val="0"/>
              </a:spcAft>
              <a:buClr>
                <a:schemeClr val="lt1"/>
              </a:buClr>
              <a:buSzPct val="100000"/>
              <a:buNone/>
            </a:pPr>
            <a:r>
              <a:rPr lang="en-US">
                <a:solidFill>
                  <a:schemeClr val="lt1"/>
                </a:solidFill>
                <a:highlight>
                  <a:srgbClr val="000000"/>
                </a:highlight>
              </a:rPr>
              <a:t>2023-06-01 23:17:22,505 - INFO - __main__ -   Using device: cuda</a:t>
            </a:r>
            <a:endParaRPr>
              <a:solidFill>
                <a:schemeClr val="lt1"/>
              </a:solidFill>
              <a:highlight>
                <a:srgbClr val="000000"/>
              </a:highlight>
            </a:endParaRPr>
          </a:p>
          <a:p>
            <a:pPr indent="0" lvl="0" marL="0" rtl="0" algn="l">
              <a:spcBef>
                <a:spcPts val="496"/>
              </a:spcBef>
              <a:spcAft>
                <a:spcPts val="0"/>
              </a:spcAft>
              <a:buClr>
                <a:schemeClr val="lt1"/>
              </a:buClr>
              <a:buSzPct val="100000"/>
              <a:buNone/>
            </a:pPr>
            <a:r>
              <a:rPr lang="en-US">
                <a:solidFill>
                  <a:schemeClr val="lt1"/>
                </a:solidFill>
                <a:highlight>
                  <a:srgbClr val="000000"/>
                </a:highlight>
              </a:rPr>
              <a:t>2023-06-01 23:19:39,116 - INFO - __main__ -   Starting epoch 1</a:t>
            </a:r>
            <a:endParaRPr/>
          </a:p>
          <a:p>
            <a:pPr indent="0" lvl="0" marL="0" rtl="0" algn="l">
              <a:spcBef>
                <a:spcPts val="496"/>
              </a:spcBef>
              <a:spcAft>
                <a:spcPts val="0"/>
              </a:spcAft>
              <a:buClr>
                <a:schemeClr val="lt1"/>
              </a:buClr>
              <a:buSzPct val="100000"/>
              <a:buNone/>
            </a:pPr>
            <a:r>
              <a:rPr lang="en-US">
                <a:solidFill>
                  <a:schemeClr val="lt1"/>
                </a:solidFill>
                <a:highlight>
                  <a:srgbClr val="000000"/>
                </a:highlight>
              </a:rPr>
              <a:t>Finished epoch 1. Training loss: 0.07412954205598181, Training accuracy: 0.9733282637015082, Validation loss: 0.05554715911176079, Validation accuracy: 0.9797272774407632</a:t>
            </a:r>
            <a:endParaRPr/>
          </a:p>
          <a:p>
            <a:pPr indent="0" lvl="0" marL="0" rtl="0" algn="l">
              <a:spcBef>
                <a:spcPts val="496"/>
              </a:spcBef>
              <a:spcAft>
                <a:spcPts val="0"/>
              </a:spcAft>
              <a:buClr>
                <a:srgbClr val="00B050"/>
              </a:buClr>
              <a:buSzPct val="100000"/>
              <a:buNone/>
            </a:pPr>
            <a:r>
              <a:rPr lang="en-US">
                <a:solidFill>
                  <a:srgbClr val="00B050"/>
                </a:solidFill>
                <a:highlight>
                  <a:srgbClr val="000000"/>
                </a:highlight>
              </a:rPr>
              <a:t>Starting epoch 2</a:t>
            </a:r>
            <a:endParaRPr/>
          </a:p>
          <a:p>
            <a:pPr indent="0" lvl="0" marL="0" rtl="0" algn="l">
              <a:spcBef>
                <a:spcPts val="496"/>
              </a:spcBef>
              <a:spcAft>
                <a:spcPts val="0"/>
              </a:spcAft>
              <a:buClr>
                <a:srgbClr val="00B050"/>
              </a:buClr>
              <a:buSzPct val="100000"/>
              <a:buNone/>
            </a:pPr>
            <a:r>
              <a:rPr lang="en-US">
                <a:solidFill>
                  <a:srgbClr val="00B050"/>
                </a:solidFill>
                <a:highlight>
                  <a:srgbClr val="000000"/>
                </a:highlight>
              </a:rPr>
              <a:t>Finished epoch 2. Training loss: 0.04138461849877167, Training accuracy: 0.985320391369816, Validation loss: 0.05421789549932269, Validation accuracy: </a:t>
            </a:r>
            <a:r>
              <a:rPr lang="en-US">
                <a:solidFill>
                  <a:srgbClr val="C00000"/>
                </a:solidFill>
                <a:highlight>
                  <a:srgbClr val="000000"/>
                </a:highlight>
              </a:rPr>
              <a:t>0.9812395223034514</a:t>
            </a:r>
            <a:endParaRPr/>
          </a:p>
          <a:p>
            <a:pPr indent="0" lvl="0" marL="0" rtl="0" algn="l">
              <a:spcBef>
                <a:spcPts val="496"/>
              </a:spcBef>
              <a:spcAft>
                <a:spcPts val="0"/>
              </a:spcAft>
              <a:buClr>
                <a:schemeClr val="lt1"/>
              </a:buClr>
              <a:buSzPct val="100000"/>
              <a:buNone/>
            </a:pPr>
            <a:r>
              <a:rPr lang="en-US">
                <a:solidFill>
                  <a:schemeClr val="lt1"/>
                </a:solidFill>
                <a:highlight>
                  <a:srgbClr val="000000"/>
                </a:highlight>
              </a:rPr>
              <a:t>Starting epoch 3</a:t>
            </a:r>
            <a:endParaRPr/>
          </a:p>
          <a:p>
            <a:pPr indent="0" lvl="0" marL="0" rtl="0" algn="l">
              <a:spcBef>
                <a:spcPts val="496"/>
              </a:spcBef>
              <a:spcAft>
                <a:spcPts val="0"/>
              </a:spcAft>
              <a:buClr>
                <a:schemeClr val="lt1"/>
              </a:buClr>
              <a:buSzPct val="100000"/>
              <a:buNone/>
            </a:pPr>
            <a:r>
              <a:rPr lang="en-US">
                <a:solidFill>
                  <a:schemeClr val="lt1"/>
                </a:solidFill>
                <a:highlight>
                  <a:srgbClr val="000000"/>
                </a:highlight>
              </a:rPr>
              <a:t>Finished epoch 3. Training loss: 0.024222343772313238, Training accuracy: 0.9915249294104177, Validation loss: 0.059861925795933094, Validation accuracy: 0.981516047078343</a:t>
            </a:r>
            <a:endParaRPr/>
          </a:p>
          <a:p>
            <a:pPr indent="0" lvl="0" marL="0" rtl="0" algn="l">
              <a:spcBef>
                <a:spcPts val="496"/>
              </a:spcBef>
              <a:spcAft>
                <a:spcPts val="0"/>
              </a:spcAft>
              <a:buClr>
                <a:schemeClr val="dk1"/>
              </a:buClr>
              <a:buSzPct val="100000"/>
              <a:buNone/>
            </a:pPr>
            <a:r>
              <a:t/>
            </a:r>
            <a:endParaRPr>
              <a:solidFill>
                <a:schemeClr val="lt1"/>
              </a:solidFill>
              <a:highlight>
                <a:srgbClr val="000000"/>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8"/>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144" name="Google Shape;144;p8"/>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Regularization &amp; Optimization</a:t>
            </a:r>
            <a:endParaRPr/>
          </a:p>
        </p:txBody>
      </p:sp>
      <p:sp>
        <p:nvSpPr>
          <p:cNvPr id="145" name="Google Shape;145;p8"/>
          <p:cNvSpPr txBox="1"/>
          <p:nvPr>
            <p:ph idx="1" type="body"/>
          </p:nvPr>
        </p:nvSpPr>
        <p:spPr>
          <a:xfrm>
            <a:off x="0" y="762000"/>
            <a:ext cx="9144000" cy="608663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2000"/>
              <a:buNone/>
            </a:pPr>
            <a:r>
              <a:rPr lang="en-US" sz="2000">
                <a:solidFill>
                  <a:schemeClr val="lt1"/>
                </a:solidFill>
                <a:highlight>
                  <a:srgbClr val="000000"/>
                </a:highlight>
              </a:rPr>
              <a:t>In the script, the optimization is handled by the </a:t>
            </a:r>
            <a:r>
              <a:rPr lang="en-US" sz="2000">
                <a:solidFill>
                  <a:srgbClr val="00B050"/>
                </a:solidFill>
                <a:highlight>
                  <a:srgbClr val="000000"/>
                </a:highlight>
              </a:rPr>
              <a:t>AdamW</a:t>
            </a:r>
            <a:r>
              <a:rPr lang="en-US" sz="2000">
                <a:solidFill>
                  <a:schemeClr val="lt1"/>
                </a:solidFill>
                <a:highlight>
                  <a:srgbClr val="000000"/>
                </a:highlight>
              </a:rPr>
              <a:t> optimizer. AdamW is a variant of the Adam optimizer that includes weight decay. The learning rate is set to </a:t>
            </a:r>
            <a:r>
              <a:rPr lang="en-US" sz="2000">
                <a:solidFill>
                  <a:srgbClr val="00B050"/>
                </a:solidFill>
                <a:highlight>
                  <a:srgbClr val="000000"/>
                </a:highlight>
              </a:rPr>
              <a:t>1e-5</a:t>
            </a:r>
            <a:r>
              <a:rPr lang="en-US" sz="2000">
                <a:solidFill>
                  <a:schemeClr val="lt1"/>
                </a:solidFill>
                <a:highlight>
                  <a:srgbClr val="000000"/>
                </a:highlight>
              </a:rPr>
              <a:t>. In this script, </a:t>
            </a:r>
            <a:r>
              <a:rPr lang="en-US" sz="2000">
                <a:solidFill>
                  <a:srgbClr val="00B050"/>
                </a:solidFill>
                <a:highlight>
                  <a:srgbClr val="000000"/>
                </a:highlight>
              </a:rPr>
              <a:t>L2 regularization </a:t>
            </a:r>
            <a:r>
              <a:rPr lang="en-US" sz="2000">
                <a:solidFill>
                  <a:schemeClr val="lt1"/>
                </a:solidFill>
                <a:highlight>
                  <a:srgbClr val="000000"/>
                </a:highlight>
              </a:rPr>
              <a:t>is applied through the weight decay in the AdamW optimizer.</a:t>
            </a:r>
            <a:endParaRPr/>
          </a:p>
          <a:p>
            <a:pPr indent="0" lvl="0" marL="0" rtl="0" algn="l">
              <a:spcBef>
                <a:spcPts val="400"/>
              </a:spcBef>
              <a:spcAft>
                <a:spcPts val="0"/>
              </a:spcAft>
              <a:buClr>
                <a:schemeClr val="lt1"/>
              </a:buClr>
              <a:buSzPts val="2000"/>
              <a:buNone/>
            </a:pPr>
            <a:r>
              <a:rPr lang="en-US" sz="2000">
                <a:solidFill>
                  <a:schemeClr val="lt1"/>
                </a:solidFill>
                <a:highlight>
                  <a:srgbClr val="000000"/>
                </a:highlight>
              </a:rPr>
              <a:t>Furthermore, the script uses </a:t>
            </a:r>
            <a:r>
              <a:rPr lang="en-US" sz="2000">
                <a:solidFill>
                  <a:srgbClr val="00B050"/>
                </a:solidFill>
                <a:highlight>
                  <a:srgbClr val="000000"/>
                </a:highlight>
              </a:rPr>
              <a:t>gradient accumulation</a:t>
            </a:r>
            <a:r>
              <a:rPr lang="en-US" sz="2000">
                <a:solidFill>
                  <a:schemeClr val="lt1"/>
                </a:solidFill>
                <a:highlight>
                  <a:srgbClr val="000000"/>
                </a:highlight>
              </a:rPr>
              <a:t> which involves accumulating gradients over multiple backward operations before performing a single update to the model parameters. In the script, the gradient accumulation steps are set to 4, meaning the optimizer step is only performed every 4 backward steps.</a:t>
            </a:r>
            <a:endParaRPr/>
          </a:p>
          <a:p>
            <a:pPr indent="0" lvl="0" marL="0" rtl="0" algn="l">
              <a:spcBef>
                <a:spcPts val="400"/>
              </a:spcBef>
              <a:spcAft>
                <a:spcPts val="0"/>
              </a:spcAft>
              <a:buClr>
                <a:schemeClr val="lt1"/>
              </a:buClr>
              <a:buSzPts val="2000"/>
              <a:buNone/>
            </a:pPr>
            <a:r>
              <a:rPr lang="en-US" sz="2000">
                <a:solidFill>
                  <a:schemeClr val="lt1"/>
                </a:solidFill>
                <a:highlight>
                  <a:srgbClr val="000000"/>
                </a:highlight>
              </a:rPr>
              <a:t>The script also uses </a:t>
            </a:r>
            <a:r>
              <a:rPr lang="en-US" sz="2000">
                <a:solidFill>
                  <a:srgbClr val="00B050"/>
                </a:solidFill>
                <a:highlight>
                  <a:srgbClr val="000000"/>
                </a:highlight>
              </a:rPr>
              <a:t>mixed precision</a:t>
            </a:r>
            <a:r>
              <a:rPr lang="en-US" sz="2000">
                <a:solidFill>
                  <a:schemeClr val="lt1"/>
                </a:solidFill>
                <a:highlight>
                  <a:srgbClr val="000000"/>
                </a:highlight>
              </a:rPr>
              <a:t> training which is a regularization technique to increase training speed and efficiency while maintaining model accuracy. This is implemented by the autocast and GradScaler operations. In the autocast context, operations run in an optimized datatype that CUDA suggests. GradScaler scales the loss and gradients to prevent underflow during backpropagation.</a:t>
            </a:r>
            <a:endParaRPr/>
          </a:p>
          <a:p>
            <a:pPr indent="0" lvl="0" marL="0" rtl="0" algn="l">
              <a:spcBef>
                <a:spcPts val="400"/>
              </a:spcBef>
              <a:spcAft>
                <a:spcPts val="0"/>
              </a:spcAft>
              <a:buClr>
                <a:schemeClr val="lt1"/>
              </a:buClr>
              <a:buSzPts val="2000"/>
              <a:buNone/>
            </a:pPr>
            <a:r>
              <a:rPr lang="en-US" sz="2000">
                <a:solidFill>
                  <a:schemeClr val="lt1"/>
                </a:solidFill>
                <a:highlight>
                  <a:srgbClr val="000000"/>
                </a:highlight>
              </a:rPr>
              <a:t>Finally, </a:t>
            </a:r>
            <a:r>
              <a:rPr lang="en-US" sz="2000">
                <a:solidFill>
                  <a:srgbClr val="00B050"/>
                </a:solidFill>
                <a:highlight>
                  <a:srgbClr val="000000"/>
                </a:highlight>
              </a:rPr>
              <a:t>early stopping</a:t>
            </a:r>
            <a:r>
              <a:rPr lang="en-US" sz="2000">
                <a:solidFill>
                  <a:schemeClr val="lt1"/>
                </a:solidFill>
                <a:highlight>
                  <a:srgbClr val="000000"/>
                </a:highlight>
              </a:rPr>
              <a:t> is implemented in the script as another regularization strategy. The model’s state is saved whenever a lower validation loss is found. This approach helps to avoid overfitting by stopping the model training when the model starts to perform worse on the validation set. The saved model can then be used as the final model, which is the model that performed best on the validation set.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9"/>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151" name="Google Shape;151;p9"/>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Test Dataset</a:t>
            </a:r>
            <a:endParaRPr/>
          </a:p>
        </p:txBody>
      </p:sp>
      <p:sp>
        <p:nvSpPr>
          <p:cNvPr id="152" name="Google Shape;152;p9"/>
          <p:cNvSpPr txBox="1"/>
          <p:nvPr>
            <p:ph idx="1" type="body"/>
          </p:nvPr>
        </p:nvSpPr>
        <p:spPr>
          <a:xfrm>
            <a:off x="0" y="762000"/>
            <a:ext cx="9144000" cy="608663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3200"/>
              <a:buNone/>
            </a:pPr>
            <a:r>
              <a:rPr lang="en-US" sz="3200">
                <a:solidFill>
                  <a:schemeClr val="lt1"/>
                </a:solidFill>
                <a:highlight>
                  <a:srgbClr val="000000"/>
                </a:highlight>
              </a:rPr>
              <a:t>Number of Classes: 2</a:t>
            </a:r>
            <a:endParaRPr/>
          </a:p>
          <a:p>
            <a:pPr indent="0" lvl="0" marL="0" rtl="0" algn="l">
              <a:spcBef>
                <a:spcPts val="640"/>
              </a:spcBef>
              <a:spcAft>
                <a:spcPts val="0"/>
              </a:spcAft>
              <a:buClr>
                <a:schemeClr val="lt1"/>
              </a:buClr>
              <a:buSzPts val="3200"/>
              <a:buNone/>
            </a:pPr>
            <a:r>
              <a:rPr lang="en-US" sz="3200">
                <a:solidFill>
                  <a:schemeClr val="lt1"/>
                </a:solidFill>
                <a:highlight>
                  <a:srgbClr val="000000"/>
                </a:highlight>
              </a:rPr>
              <a:t>Positive sample:</a:t>
            </a:r>
            <a:endParaRPr/>
          </a:p>
          <a:p>
            <a:pPr indent="0" lvl="0" marL="0" rtl="0" algn="l">
              <a:spcBef>
                <a:spcPts val="640"/>
              </a:spcBef>
              <a:spcAft>
                <a:spcPts val="0"/>
              </a:spcAft>
              <a:buClr>
                <a:schemeClr val="lt1"/>
              </a:buClr>
              <a:buSzPts val="3200"/>
              <a:buNone/>
            </a:pPr>
            <a:r>
              <a:rPr lang="en-US" sz="3200">
                <a:solidFill>
                  <a:schemeClr val="lt1"/>
                </a:solidFill>
                <a:highlight>
                  <a:srgbClr val="000000"/>
                </a:highlight>
              </a:rPr>
              <a:t>Hateful and controversial Reddit comments [</a:t>
            </a:r>
            <a:r>
              <a:rPr lang="en-US" sz="3200" u="sng">
                <a:solidFill>
                  <a:schemeClr val="lt1"/>
                </a:solidFill>
                <a:highlight>
                  <a:srgbClr val="000000"/>
                </a:highlight>
                <a:hlinkClick r:id="rId4">
                  <a:extLst>
                    <a:ext uri="{A12FA001-AC4F-418D-AE19-62706E023703}">
                      <ahyp:hlinkClr val="tx"/>
                    </a:ext>
                  </a:extLst>
                </a:hlinkClick>
              </a:rPr>
              <a:t>Kaggle Link</a:t>
            </a:r>
            <a:r>
              <a:rPr lang="en-US" sz="3200">
                <a:solidFill>
                  <a:schemeClr val="lt1"/>
                </a:solidFill>
                <a:highlight>
                  <a:srgbClr val="000000"/>
                </a:highlight>
              </a:rPr>
              <a:t>]</a:t>
            </a:r>
            <a:endParaRPr/>
          </a:p>
          <a:p>
            <a:pPr indent="0" lvl="0" marL="0" rtl="0" algn="l">
              <a:spcBef>
                <a:spcPts val="640"/>
              </a:spcBef>
              <a:spcAft>
                <a:spcPts val="0"/>
              </a:spcAft>
              <a:buClr>
                <a:schemeClr val="lt1"/>
              </a:buClr>
              <a:buSzPts val="3200"/>
              <a:buNone/>
            </a:pPr>
            <a:r>
              <a:rPr lang="en-US" sz="3200">
                <a:solidFill>
                  <a:schemeClr val="lt1"/>
                </a:solidFill>
                <a:highlight>
                  <a:srgbClr val="000000"/>
                </a:highlight>
              </a:rPr>
              <a:t>TheRedPill_comment_1577836800_1609459200/data.csv [51.9 MB] Column: “body”</a:t>
            </a:r>
            <a:endParaRPr/>
          </a:p>
          <a:p>
            <a:pPr indent="0" lvl="0" marL="0" rtl="0" algn="l">
              <a:spcBef>
                <a:spcPts val="640"/>
              </a:spcBef>
              <a:spcAft>
                <a:spcPts val="0"/>
              </a:spcAft>
              <a:buClr>
                <a:schemeClr val="lt1"/>
              </a:buClr>
              <a:buSzPts val="3200"/>
              <a:buNone/>
            </a:pPr>
            <a:r>
              <a:rPr lang="en-US" sz="3200">
                <a:solidFill>
                  <a:schemeClr val="lt1"/>
                </a:solidFill>
                <a:highlight>
                  <a:srgbClr val="000000"/>
                </a:highlight>
              </a:rPr>
              <a:t>Negative sample:</a:t>
            </a:r>
            <a:endParaRPr/>
          </a:p>
          <a:p>
            <a:pPr indent="0" lvl="0" marL="0" rtl="0" algn="l">
              <a:spcBef>
                <a:spcPts val="640"/>
              </a:spcBef>
              <a:spcAft>
                <a:spcPts val="0"/>
              </a:spcAft>
              <a:buClr>
                <a:schemeClr val="lt1"/>
              </a:buClr>
              <a:buSzPts val="3200"/>
              <a:buNone/>
            </a:pPr>
            <a:r>
              <a:rPr lang="en-US" sz="3200">
                <a:solidFill>
                  <a:schemeClr val="lt1"/>
                </a:solidFill>
                <a:highlight>
                  <a:srgbClr val="000000"/>
                </a:highlight>
              </a:rPr>
              <a:t>Wikipedia Talk Corpus [</a:t>
            </a:r>
            <a:r>
              <a:rPr lang="en-US" sz="3200" u="sng">
                <a:solidFill>
                  <a:schemeClr val="lt1"/>
                </a:solidFill>
                <a:highlight>
                  <a:srgbClr val="000000"/>
                </a:highlight>
                <a:hlinkClick r:id="rId5">
                  <a:extLst>
                    <a:ext uri="{A12FA001-AC4F-418D-AE19-62706E023703}">
                      <ahyp:hlinkClr val="tx"/>
                    </a:ext>
                  </a:extLst>
                </a:hlinkClick>
              </a:rPr>
              <a:t>Kaggle Link</a:t>
            </a:r>
            <a:r>
              <a:rPr lang="en-US" sz="3200">
                <a:solidFill>
                  <a:schemeClr val="lt1"/>
                </a:solidFill>
                <a:highlight>
                  <a:srgbClr val="000000"/>
                </a:highlight>
              </a:rPr>
              <a:t>]</a:t>
            </a:r>
            <a:endParaRPr/>
          </a:p>
          <a:p>
            <a:pPr indent="0" lvl="0" marL="0" rtl="0" algn="l">
              <a:spcBef>
                <a:spcPts val="640"/>
              </a:spcBef>
              <a:spcAft>
                <a:spcPts val="0"/>
              </a:spcAft>
              <a:buClr>
                <a:schemeClr val="lt1"/>
              </a:buClr>
              <a:buSzPts val="3200"/>
              <a:buNone/>
            </a:pPr>
            <a:r>
              <a:rPr lang="en-US" sz="3200">
                <a:solidFill>
                  <a:schemeClr val="lt1"/>
                </a:solidFill>
                <a:highlight>
                  <a:srgbClr val="000000"/>
                </a:highlight>
              </a:rPr>
              <a:t>comments_article_2011/comments_article_2011/chunk_0.tsv [87.7 MB] Column: “comment”</a:t>
            </a:r>
            <a:endParaRPr/>
          </a:p>
          <a:p>
            <a:pPr indent="0" lvl="0" marL="0" rtl="0" algn="l">
              <a:spcBef>
                <a:spcPts val="640"/>
              </a:spcBef>
              <a:spcAft>
                <a:spcPts val="0"/>
              </a:spcAft>
              <a:buClr>
                <a:schemeClr val="lt1"/>
              </a:buClr>
              <a:buSzPts val="3200"/>
              <a:buNone/>
            </a:pPr>
            <a:r>
              <a:t/>
            </a:r>
            <a:endParaRPr sz="3200">
              <a:solidFill>
                <a:schemeClr val="lt1"/>
              </a:solidFill>
              <a:highlight>
                <a:srgbClr val="000000"/>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2020-07-08T05:22:21Z</dcterms:created>
  <dc:creator>Sadman Sakib Khan</dc:creator>
</cp:coreProperties>
</file>